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" panose="020B0604020202020204" charset="0"/>
      <p:regular r:id="rId13"/>
    </p:embeddedFont>
    <p:embeddedFont>
      <p:font typeface="Heebo Light" panose="020B0604020202020204" charset="-79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B6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7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6095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7242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Capstone Project Presentation: Student Academic Performance &amp; Risk Analytics</a:t>
            </a:r>
            <a:endParaRPr lang="en-US" sz="4450" dirty="0"/>
          </a:p>
        </p:txBody>
      </p:sp>
      <p:sp>
        <p:nvSpPr>
          <p:cNvPr id="4" name="Rectangle 3"/>
          <p:cNvSpPr/>
          <p:nvPr/>
        </p:nvSpPr>
        <p:spPr>
          <a:xfrm>
            <a:off x="12709803" y="7755467"/>
            <a:ext cx="1920597" cy="474133"/>
          </a:xfrm>
          <a:prstGeom prst="rect">
            <a:avLst/>
          </a:prstGeom>
          <a:solidFill>
            <a:srgbClr val="000B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503" y="468630"/>
            <a:ext cx="6891576" cy="532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Innovation &amp; Advanced Features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3" y="1539061"/>
            <a:ext cx="85130" cy="851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52011" y="1448514"/>
            <a:ext cx="3141226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Multi-Factor Risk Assessment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852011" y="1885117"/>
            <a:ext cx="6255306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Comprehensive analysis beyond just grades, integrating behavioral and social data.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3" y="2589312"/>
            <a:ext cx="85130" cy="851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52011" y="2498765"/>
            <a:ext cx="3710107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Priority-Based Intervention System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852011" y="2935367"/>
            <a:ext cx="6255306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Recommends specific interventions based on individual student risk profiles.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3" y="3639562"/>
            <a:ext cx="85130" cy="8513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52011" y="3549015"/>
            <a:ext cx="3378279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Power BI Dashboard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852011" y="3985617"/>
            <a:ext cx="6255306" cy="5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Utilizes advanced visuals and DAX for dynamic data exploration and decision-making.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702" y="1448514"/>
            <a:ext cx="7099697" cy="678108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30703" y="8151019"/>
            <a:ext cx="6510814" cy="5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These innovations provide a holistic view and proactive approach to student academic success.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235" y="661988"/>
            <a:ext cx="7669530" cy="3641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150"/>
              </a:lnSpc>
              <a:buNone/>
            </a:pPr>
            <a:r>
              <a:rPr lang="en-US" sz="5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🎓</a:t>
            </a:r>
            <a:r>
              <a:rPr lang="en-US" sz="5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Student Academic Performance &amp; Risk Analytics</a:t>
            </a:r>
            <a:endParaRPr lang="en-US" sz="5700" dirty="0"/>
          </a:p>
        </p:txBody>
      </p:sp>
      <p:sp>
        <p:nvSpPr>
          <p:cNvPr id="4" name="Text 1"/>
          <p:cNvSpPr/>
          <p:nvPr/>
        </p:nvSpPr>
        <p:spPr>
          <a:xfrm>
            <a:off x="737235" y="4619268"/>
            <a:ext cx="7669530" cy="1052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3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Capstone Project – Introduction to Big Data Analytics</a:t>
            </a:r>
            <a:endParaRPr lang="en-US" sz="3300" dirty="0"/>
          </a:p>
        </p:txBody>
      </p:sp>
      <p:sp>
        <p:nvSpPr>
          <p:cNvPr id="5" name="Text 2"/>
          <p:cNvSpPr/>
          <p:nvPr/>
        </p:nvSpPr>
        <p:spPr>
          <a:xfrm>
            <a:off x="737235" y="6177677"/>
            <a:ext cx="3577828" cy="421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NIBISHAKA THOTI PACIFIQUE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37235" y="6788348"/>
            <a:ext cx="3577828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Lecturer: Eric Maniraguha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836557" y="6177677"/>
            <a:ext cx="3577828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Faculty of Information Technology, AUCA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4836557" y="7041118"/>
            <a:ext cx="3577828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4 August 2025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19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94553"/>
            <a:ext cx="6407944" cy="2561987"/>
          </a:xfrm>
          <a:prstGeom prst="roundRect">
            <a:avLst>
              <a:gd name="adj" fmla="val 5711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64073"/>
            <a:ext cx="6407944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2754392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614" y="2924532"/>
            <a:ext cx="272177" cy="34016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51084" y="3661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51084" y="4151947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Analyze student performance data to identify at-risk students and provide actionable recommendations for intervention.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7428548" y="3094553"/>
            <a:ext cx="6408063" cy="2561987"/>
          </a:xfrm>
          <a:prstGeom prst="roundRect">
            <a:avLst>
              <a:gd name="adj" fmla="val 5711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3064073"/>
            <a:ext cx="6408063" cy="12192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2754392"/>
            <a:ext cx="680442" cy="680442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371" y="2924532"/>
            <a:ext cx="272177" cy="34016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685842" y="3661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Tools Used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7685842" y="4151947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Python (Jupyter)</a:t>
            </a:r>
            <a:endParaRPr lang="en-US" sz="1750" dirty="0"/>
          </a:p>
        </p:txBody>
      </p:sp>
      <p:sp>
        <p:nvSpPr>
          <p:cNvPr id="15" name="Text 7"/>
          <p:cNvSpPr/>
          <p:nvPr/>
        </p:nvSpPr>
        <p:spPr>
          <a:xfrm>
            <a:off x="7685842" y="4594146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Power BI</a:t>
            </a:r>
            <a:endParaRPr lang="en-US" sz="1750" dirty="0"/>
          </a:p>
        </p:txBody>
      </p:sp>
      <p:sp>
        <p:nvSpPr>
          <p:cNvPr id="16" name="Text 8"/>
          <p:cNvSpPr/>
          <p:nvPr/>
        </p:nvSpPr>
        <p:spPr>
          <a:xfrm>
            <a:off x="7685842" y="5036344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UCI Dataset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793790" y="591169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project leverages big data analytics to create a proactive system for student support, enhancing academic success and retention.</a:t>
            </a:r>
            <a:endParaRPr lang="en-US" sz="1750" dirty="0"/>
          </a:p>
        </p:txBody>
      </p:sp>
      <p:sp>
        <p:nvSpPr>
          <p:cNvPr id="18" name="Rectangle 17"/>
          <p:cNvSpPr/>
          <p:nvPr/>
        </p:nvSpPr>
        <p:spPr>
          <a:xfrm>
            <a:off x="12709803" y="7755467"/>
            <a:ext cx="1920597" cy="474133"/>
          </a:xfrm>
          <a:prstGeom prst="rect">
            <a:avLst/>
          </a:prstGeom>
          <a:solidFill>
            <a:srgbClr val="000B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503" y="468630"/>
            <a:ext cx="5825728" cy="532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Sources &amp; Preparation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96503" y="1427202"/>
            <a:ext cx="2556629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Sources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96503" y="1917025"/>
            <a:ext cx="651081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UCI Student Performance Dataset (Math &amp; Portuguese)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6503" y="2249448"/>
            <a:ext cx="651081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Contains demographic, social, and academic information for 649 students.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96503" y="2692598"/>
            <a:ext cx="2556629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Preparation Steps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596503" y="3182422"/>
            <a:ext cx="651081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Removed missing values &amp; duplicates </a:t>
            </a:r>
            <a:r>
              <a:rPr lang="en-US" sz="130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🧹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96503" y="3522464"/>
            <a:ext cx="651081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Encoded categorical variables (e.g., 'M'/'F' to 0/1) </a:t>
            </a:r>
            <a:r>
              <a:rPr lang="en-US" sz="130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🏷️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96503" y="3862507"/>
            <a:ext cx="6510814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Feature engineering (e.g., calculated 'total study time' and 'parent education level' from raw fields) </a:t>
            </a:r>
            <a:r>
              <a:rPr lang="en-US" sz="130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🛠️</a:t>
            </a:r>
            <a:endParaRPr lang="en-US" sz="13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702" y="1448514"/>
            <a:ext cx="7099697" cy="6781086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30703" y="8151019"/>
            <a:ext cx="6510814" cy="5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Rigorous data cleaning and feature engineering were essential for building robust predictive models.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093" y="433864"/>
            <a:ext cx="4971812" cy="4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Exploratory Data Analysis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93" y="1340882"/>
            <a:ext cx="7961709" cy="79617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06232" y="1321237"/>
            <a:ext cx="2453164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Descriptive Statistics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906232" y="1774865"/>
            <a:ext cx="5179576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Calculated mean, median, mode, standard deviation, quartiles, and performed outlier detection to understand data distribution.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8906232" y="2437448"/>
            <a:ext cx="2366486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Visuals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906232" y="2891076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Grade distributions revealed bimodal patterns in some subjects.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8906232" y="3198614"/>
            <a:ext cx="5179576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Correlation heatmaps highlighted strong relationships between prior academic performance and final grades.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8906232" y="3758565"/>
            <a:ext cx="5179576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Boxplots illustrated the spread of grades across various demographic groups.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2709803" y="7755467"/>
            <a:ext cx="1920597" cy="474133"/>
          </a:xfrm>
          <a:prstGeom prst="rect">
            <a:avLst/>
          </a:prstGeom>
          <a:solidFill>
            <a:srgbClr val="000B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7344"/>
            <a:ext cx="69880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Modeling &amp; Risk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06285"/>
            <a:ext cx="3664744" cy="3545324"/>
          </a:xfrm>
          <a:prstGeom prst="roundRect">
            <a:avLst>
              <a:gd name="adj" fmla="val 4127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1706285"/>
            <a:ext cx="121920" cy="35453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42524" y="1963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Models Used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42524" y="2453997"/>
            <a:ext cx="30587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Random Forest and XGBoost models were trained for their predictive power and ability to handle complex feature interactions. An Ensemble model was also developed for improved accuracy.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348" y="1706285"/>
            <a:ext cx="3664863" cy="3545324"/>
          </a:xfrm>
          <a:prstGeom prst="roundRect">
            <a:avLst>
              <a:gd name="adj" fmla="val 4127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868" y="1706285"/>
            <a:ext cx="121920" cy="354532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034082" y="1963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Risk Scoring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034082" y="2453997"/>
            <a:ext cx="305883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multi-factor risk scoring system was developed, combining academic, behavioral (e.g., absences), social, and environmental factors into a single score.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478423"/>
            <a:ext cx="7556421" cy="2093714"/>
          </a:xfrm>
          <a:prstGeom prst="roundRect">
            <a:avLst>
              <a:gd name="adj" fmla="val 6988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10" y="5478423"/>
            <a:ext cx="121920" cy="20937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42524" y="57357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Outputs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142524" y="6226135"/>
            <a:ext cx="69503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models generated precise risk scores, categorized students into low/medium/high risk tiers, and provided data-driven intervention recommendations.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093" y="433864"/>
            <a:ext cx="4063246" cy="4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BI Dashboard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8906232" y="1321237"/>
            <a:ext cx="2366486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Imported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906232" y="1774865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powerbi_export.csv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8906232" y="2082403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detailed_risk_analysis.csv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8906232" y="2389942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intervention_recommendations.csv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8906232" y="2800112"/>
            <a:ext cx="2984421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Visuals &amp; Interactivity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906232" y="3253740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Risk distribution by grade and demographic.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8906232" y="3561278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Table of high-risk students for quick identification.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8906232" y="3868817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Performance trends by study time.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8906232" y="4176355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Risk component analysis (academic, behavioral, social).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8906232" y="4483894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Interactive slicers, cards, tooltips, and bookmarks for dynamic analysis.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0" y="926902"/>
            <a:ext cx="8720667" cy="730269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709803" y="7755467"/>
            <a:ext cx="1920597" cy="474133"/>
          </a:xfrm>
          <a:prstGeom prst="rect">
            <a:avLst/>
          </a:prstGeom>
          <a:solidFill>
            <a:srgbClr val="000B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81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Insights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3052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180993"/>
            <a:ext cx="29488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Academic Predictors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71411"/>
            <a:ext cx="6379607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Previous grades and consistent study time are the strongest predictors of future academic performance. </a:t>
            </a: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📚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33052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180993"/>
            <a:ext cx="29788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Behavioral Indicators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671411"/>
            <a:ext cx="6379726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 absences and past course failures are highly correlated with increased risk of academic struggle. </a:t>
            </a: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🚨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829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 Factors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320314"/>
            <a:ext cx="6379607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Parental education level and family support significantly impact student outcomes. </a:t>
            </a: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👨‍👩‍👧‍👦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7943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829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Intervention Timing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320314"/>
            <a:ext cx="6379726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Early intervention is crucial for high-risk students to prevent further academic decline. </a:t>
            </a: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🏥</a:t>
            </a:r>
            <a:endParaRPr lang="en-US" sz="1750" dirty="0"/>
          </a:p>
        </p:txBody>
      </p:sp>
      <p:sp>
        <p:nvSpPr>
          <p:cNvPr id="15" name="Rectangle 14"/>
          <p:cNvSpPr/>
          <p:nvPr/>
        </p:nvSpPr>
        <p:spPr>
          <a:xfrm>
            <a:off x="12709803" y="7755467"/>
            <a:ext cx="1920597" cy="474133"/>
          </a:xfrm>
          <a:prstGeom prst="rect">
            <a:avLst/>
          </a:prstGeom>
          <a:solidFill>
            <a:srgbClr val="000B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595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48357"/>
            <a:ext cx="4196358" cy="3295293"/>
          </a:xfrm>
          <a:prstGeom prst="roundRect">
            <a:avLst>
              <a:gd name="adj" fmla="val 289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282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Educators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77321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 early warning systems.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457831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Emphasize importance of study time and attendance.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8224" y="538341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Enhance family engagement strategies.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048357"/>
            <a:ext cx="4196358" cy="3295293"/>
          </a:xfrm>
          <a:prstGeom prst="roundRect">
            <a:avLst>
              <a:gd name="adj" fmla="val 289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451396" y="3282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Students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51396" y="377321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Maintain regular attendance.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451396" y="421540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 consistent study habits.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451396" y="465760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Actively seek academic and personal support.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048357"/>
            <a:ext cx="4196358" cy="3295293"/>
          </a:xfrm>
          <a:prstGeom prst="roundRect">
            <a:avLst>
              <a:gd name="adj" fmla="val 289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874568" y="3282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Administration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874568" y="377321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Routinely monitor risk indicators.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874568" y="421540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Allocate resources for targeted interventions.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874568" y="502050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Track effectiveness of implemented support programs.</a:t>
            </a:r>
            <a:endParaRPr lang="en-US" sz="1750" dirty="0"/>
          </a:p>
        </p:txBody>
      </p:sp>
      <p:sp>
        <p:nvSpPr>
          <p:cNvPr id="18" name="Rectangle 17"/>
          <p:cNvSpPr/>
          <p:nvPr/>
        </p:nvSpPr>
        <p:spPr>
          <a:xfrm>
            <a:off x="12709803" y="7755467"/>
            <a:ext cx="1920597" cy="474133"/>
          </a:xfrm>
          <a:prstGeom prst="rect">
            <a:avLst/>
          </a:prstGeom>
          <a:solidFill>
            <a:srgbClr val="000B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583</Words>
  <Application>Microsoft Office PowerPoint</Application>
  <PresentationFormat>Custom</PresentationFormat>
  <Paragraphs>89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Montserrat</vt:lpstr>
      <vt:lpstr>Heebo Light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THOTI</cp:lastModifiedBy>
  <cp:revision>3</cp:revision>
  <dcterms:created xsi:type="dcterms:W3CDTF">2025-08-04T10:05:07Z</dcterms:created>
  <dcterms:modified xsi:type="dcterms:W3CDTF">2025-08-04T10:10:08Z</dcterms:modified>
</cp:coreProperties>
</file>